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0" r:id="rId3"/>
    <p:sldId id="259" r:id="rId4"/>
    <p:sldId id="257" r:id="rId5"/>
    <p:sldId id="258" r:id="rId6"/>
    <p:sldId id="266" r:id="rId7"/>
    <p:sldId id="261" r:id="rId8"/>
    <p:sldId id="262" r:id="rId9"/>
    <p:sldId id="263" r:id="rId10"/>
    <p:sldId id="267" r:id="rId11"/>
    <p:sldId id="270" r:id="rId12"/>
    <p:sldId id="273" r:id="rId13"/>
    <p:sldId id="268" r:id="rId14"/>
    <p:sldId id="269" r:id="rId15"/>
    <p:sldId id="271" r:id="rId16"/>
    <p:sldId id="264" r:id="rId17"/>
    <p:sldId id="265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79303D04-3614-42C4-BDBA-06544ACB4B1C}" type="datetimeFigureOut">
              <a:rPr lang="ru-RU" smtClean="0"/>
              <a:pPr/>
              <a:t>30.01.2016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C423D9C9-E393-4D70-A9FD-A93577917C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9303D04-3614-42C4-BDBA-06544ACB4B1C}" type="datetimeFigureOut">
              <a:rPr lang="ru-RU" smtClean="0"/>
              <a:pPr/>
              <a:t>30.01.2016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423D9C9-E393-4D70-A9FD-A93577917C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79303D04-3614-42C4-BDBA-06544ACB4B1C}" type="datetimeFigureOut">
              <a:rPr lang="ru-RU" smtClean="0"/>
              <a:pPr/>
              <a:t>30.01.2016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C423D9C9-E393-4D70-A9FD-A93577917C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9303D04-3614-42C4-BDBA-06544ACB4B1C}" type="datetimeFigureOut">
              <a:rPr lang="ru-RU" smtClean="0"/>
              <a:pPr/>
              <a:t>30.01.2016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423D9C9-E393-4D70-A9FD-A93577917C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9303D04-3614-42C4-BDBA-06544ACB4B1C}" type="datetimeFigureOut">
              <a:rPr lang="ru-RU" smtClean="0"/>
              <a:pPr/>
              <a:t>30.01.2016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C423D9C9-E393-4D70-A9FD-A93577917C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9303D04-3614-42C4-BDBA-06544ACB4B1C}" type="datetimeFigureOut">
              <a:rPr lang="ru-RU" smtClean="0"/>
              <a:pPr/>
              <a:t>30.01.2016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423D9C9-E393-4D70-A9FD-A93577917C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9303D04-3614-42C4-BDBA-06544ACB4B1C}" type="datetimeFigureOut">
              <a:rPr lang="ru-RU" smtClean="0"/>
              <a:pPr/>
              <a:t>30.01.2016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423D9C9-E393-4D70-A9FD-A93577917C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9303D04-3614-42C4-BDBA-06544ACB4B1C}" type="datetimeFigureOut">
              <a:rPr lang="ru-RU" smtClean="0"/>
              <a:pPr/>
              <a:t>30.01.2016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423D9C9-E393-4D70-A9FD-A93577917C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9303D04-3614-42C4-BDBA-06544ACB4B1C}" type="datetimeFigureOut">
              <a:rPr lang="ru-RU" smtClean="0"/>
              <a:pPr/>
              <a:t>30.01.2016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423D9C9-E393-4D70-A9FD-A93577917C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9303D04-3614-42C4-BDBA-06544ACB4B1C}" type="datetimeFigureOut">
              <a:rPr lang="ru-RU" smtClean="0"/>
              <a:pPr/>
              <a:t>30.01.2016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423D9C9-E393-4D70-A9FD-A93577917C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9303D04-3614-42C4-BDBA-06544ACB4B1C}" type="datetimeFigureOut">
              <a:rPr lang="ru-RU" smtClean="0"/>
              <a:pPr/>
              <a:t>30.01.2016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423D9C9-E393-4D70-A9FD-A93577917C7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79303D04-3614-42C4-BDBA-06544ACB4B1C}" type="datetimeFigureOut">
              <a:rPr lang="ru-RU" smtClean="0"/>
              <a:pPr/>
              <a:t>30.01.2016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C423D9C9-E393-4D70-A9FD-A93577917C7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3200" dirty="0" smtClean="0"/>
              <a:t>Работа в Автоматизированной информационной системе «Электронный детский сад»</a:t>
            </a:r>
            <a:endParaRPr lang="ru-RU" sz="32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Совещание руководителей образовательных учреждений </a:t>
            </a:r>
          </a:p>
          <a:p>
            <a:r>
              <a:rPr lang="ru-RU" dirty="0" smtClean="0"/>
              <a:t>30.01.2016 г.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449580" indent="449580">
              <a:lnSpc>
                <a:spcPct val="115000"/>
              </a:lnSpc>
              <a:spcAft>
                <a:spcPts val="0"/>
              </a:spcAft>
            </a:pPr>
            <a:r>
              <a:rPr lang="ru-RU" sz="2000" dirty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Право внеочередного устройства в </a:t>
            </a:r>
            <a:r>
              <a:rPr lang="ru-RU" sz="2000" dirty="0" smtClean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/>
            </a:r>
            <a:br>
              <a:rPr lang="ru-RU" sz="2000" dirty="0" smtClean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</a:br>
            <a:r>
              <a:rPr lang="ru-RU" sz="2000" dirty="0" smtClean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     </a:t>
            </a:r>
            <a:r>
              <a:rPr lang="ru-RU" sz="2000" dirty="0" smtClean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  <a:t>образовательные организации </a:t>
            </a:r>
            <a:r>
              <a:rPr lang="ru-RU" sz="2000" dirty="0" smtClean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имеют</a:t>
            </a:r>
            <a:r>
              <a:rPr lang="ru-RU" sz="2000" dirty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:</a:t>
            </a:r>
            <a:r>
              <a:rPr lang="ru-RU" sz="2000" dirty="0">
                <a:solidFill>
                  <a:srgbClr val="FF0000"/>
                </a:solidFill>
                <a:latin typeface="Calibri"/>
                <a:ea typeface="Calibri"/>
                <a:cs typeface="Times New Roman"/>
              </a:rPr>
              <a:t/>
            </a:r>
            <a:br>
              <a:rPr lang="ru-RU" sz="2000" dirty="0">
                <a:solidFill>
                  <a:srgbClr val="FF0000"/>
                </a:solidFill>
                <a:latin typeface="Calibri"/>
                <a:ea typeface="Calibri"/>
                <a:cs typeface="Times New Roman"/>
              </a:rPr>
            </a:br>
            <a:endParaRPr lang="ru-RU" sz="2000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96752"/>
            <a:ext cx="7239000" cy="5400600"/>
          </a:xfrm>
        </p:spPr>
        <p:txBody>
          <a:bodyPr>
            <a:norm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  <a:tabLst>
                <a:tab pos="2992120" algn="l"/>
              </a:tabLst>
            </a:pPr>
            <a:endParaRPr lang="ru-RU" sz="2800" dirty="0">
              <a:latin typeface="Times New Roman"/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  <a:tabLst>
                <a:tab pos="2992120" algn="l"/>
              </a:tabLst>
            </a:pPr>
            <a:endParaRPr lang="ru-RU" sz="2800" dirty="0" smtClean="0">
              <a:latin typeface="Times New Roman"/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  <a:tabLst>
                <a:tab pos="2992120" algn="l"/>
              </a:tabLst>
            </a:pPr>
            <a:r>
              <a:rPr lang="ru-RU" sz="2400" dirty="0" smtClean="0">
                <a:latin typeface="Times New Roman"/>
                <a:ea typeface="Calibri"/>
                <a:cs typeface="Times New Roman"/>
              </a:rPr>
              <a:t>дети </a:t>
            </a:r>
            <a:r>
              <a:rPr lang="ru-RU" sz="2400" dirty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судей</a:t>
            </a:r>
            <a:r>
              <a:rPr lang="ru-RU" sz="2400" dirty="0" smtClean="0">
                <a:latin typeface="Times New Roman"/>
                <a:ea typeface="Calibri"/>
                <a:cs typeface="Times New Roman"/>
              </a:rPr>
              <a:t>;</a:t>
            </a:r>
            <a:endParaRPr lang="ru-RU" sz="2400" dirty="0" smtClean="0">
              <a:latin typeface="Calibri"/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  <a:tabLst>
                <a:tab pos="2992120" algn="l"/>
              </a:tabLst>
            </a:pPr>
            <a:r>
              <a:rPr lang="ru-RU" sz="2400" dirty="0" smtClean="0">
                <a:latin typeface="Times New Roman"/>
                <a:ea typeface="Calibri"/>
                <a:cs typeface="Times New Roman"/>
              </a:rPr>
              <a:t> </a:t>
            </a:r>
            <a:r>
              <a:rPr lang="ru-RU" sz="2400" dirty="0">
                <a:latin typeface="Times New Roman"/>
                <a:ea typeface="Calibri"/>
                <a:cs typeface="Times New Roman"/>
              </a:rPr>
              <a:t>дети </a:t>
            </a:r>
            <a:r>
              <a:rPr lang="ru-RU" sz="2400" dirty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прокуроров</a:t>
            </a:r>
            <a:r>
              <a:rPr lang="ru-RU" sz="2400" dirty="0">
                <a:latin typeface="Times New Roman"/>
                <a:ea typeface="Calibri"/>
                <a:cs typeface="Times New Roman"/>
              </a:rPr>
              <a:t> и </a:t>
            </a:r>
            <a:r>
              <a:rPr lang="ru-RU" sz="2400" dirty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сотрудников Следственного комитета</a:t>
            </a:r>
            <a:r>
              <a:rPr lang="ru-RU" sz="2400" dirty="0">
                <a:latin typeface="Times New Roman"/>
                <a:ea typeface="Calibri"/>
                <a:cs typeface="Times New Roman"/>
              </a:rPr>
              <a:t>;</a:t>
            </a:r>
            <a:endParaRPr lang="ru-RU" sz="2400" dirty="0">
              <a:latin typeface="Calibri"/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  <a:tabLst>
                <a:tab pos="2992120" algn="l"/>
              </a:tabLst>
            </a:pPr>
            <a:r>
              <a:rPr lang="ru-RU" sz="2400" dirty="0" smtClean="0">
                <a:latin typeface="Times New Roman"/>
                <a:ea typeface="Calibri"/>
                <a:cs typeface="Times New Roman"/>
              </a:rPr>
              <a:t> дети </a:t>
            </a:r>
            <a:r>
              <a:rPr lang="ru-RU" sz="2400" dirty="0">
                <a:latin typeface="Times New Roman"/>
                <a:ea typeface="Calibri"/>
                <a:cs typeface="Times New Roman"/>
              </a:rPr>
              <a:t>граждан, подвергшихся </a:t>
            </a:r>
            <a:r>
              <a:rPr lang="ru-RU" sz="2400" dirty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воздействию радиации </a:t>
            </a:r>
            <a:r>
              <a:rPr lang="ru-RU" sz="2400" dirty="0">
                <a:latin typeface="Times New Roman"/>
                <a:ea typeface="Calibri"/>
                <a:cs typeface="Times New Roman"/>
              </a:rPr>
              <a:t>вследствие </a:t>
            </a:r>
            <a:r>
              <a:rPr lang="ru-RU" sz="2400" dirty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катастрофы на </a:t>
            </a:r>
            <a:r>
              <a:rPr lang="ru-RU" sz="2400" dirty="0" smtClean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Чернобыльской АЭС </a:t>
            </a:r>
            <a:r>
              <a:rPr lang="ru-RU" sz="2400" dirty="0" smtClean="0">
                <a:latin typeface="Times New Roman"/>
                <a:ea typeface="Calibri"/>
                <a:cs typeface="Times New Roman"/>
              </a:rPr>
              <a:t>;</a:t>
            </a:r>
          </a:p>
          <a:p>
            <a:pPr marL="0" lvl="0" indent="0" algn="just">
              <a:lnSpc>
                <a:spcPct val="115000"/>
              </a:lnSpc>
              <a:buClr>
                <a:srgbClr val="B13F9A"/>
              </a:buClr>
              <a:buNone/>
              <a:tabLst>
                <a:tab pos="2992120" algn="l"/>
              </a:tabLst>
            </a:pPr>
            <a:endParaRPr lang="ru-RU" sz="2400" dirty="0" smtClean="0">
              <a:latin typeface="Times New Roman"/>
              <a:ea typeface="Calibri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  <a:tabLst>
                <a:tab pos="2992120" algn="l"/>
              </a:tabLst>
            </a:pPr>
            <a:endParaRPr lang="ru-RU" sz="3300" dirty="0"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28219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cap="none" dirty="0" smtClean="0">
                <a:ln>
                  <a:noFill/>
                </a:ln>
                <a:solidFill>
                  <a:srgbClr val="FF0000"/>
                </a:solidFill>
                <a:latin typeface="Times New Roman"/>
                <a:cs typeface="+mn-cs"/>
              </a:rPr>
              <a:t>Военнослужащие</a:t>
            </a:r>
            <a:endParaRPr lang="ru-RU" sz="3600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lvl="0" algn="just">
              <a:lnSpc>
                <a:spcPct val="115000"/>
              </a:lnSpc>
              <a:buClr>
                <a:srgbClr val="B13F9A"/>
              </a:buClr>
            </a:pPr>
            <a:r>
              <a:rPr lang="ru-RU" sz="2000" dirty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- </a:t>
            </a:r>
            <a:r>
              <a:rPr lang="ru-RU" sz="2800" dirty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дети </a:t>
            </a:r>
            <a:r>
              <a:rPr lang="ru-RU" sz="2800" dirty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погибших (пропавших без вести), умерших, ставших инвалидами </a:t>
            </a:r>
            <a:r>
              <a:rPr lang="ru-RU" sz="2800" dirty="0">
                <a:latin typeface="Times New Roman"/>
                <a:ea typeface="Calibri"/>
                <a:cs typeface="Times New Roman"/>
              </a:rPr>
              <a:t>сотрудников и военнослужащих специальных сил </a:t>
            </a:r>
            <a:r>
              <a:rPr lang="ru-RU" sz="2800" dirty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по обнаружению и пресечению </a:t>
            </a:r>
            <a:r>
              <a:rPr lang="ru-RU" sz="2800" dirty="0">
                <a:latin typeface="Times New Roman"/>
                <a:ea typeface="Calibri"/>
                <a:cs typeface="Times New Roman"/>
              </a:rPr>
              <a:t>деятельности</a:t>
            </a:r>
            <a:r>
              <a:rPr lang="ru-RU" sz="2800" dirty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 террористических организаций и групп</a:t>
            </a:r>
            <a:r>
              <a:rPr lang="ru-RU" sz="2800" dirty="0">
                <a:solidFill>
                  <a:srgbClr val="FF0000"/>
                </a:solidFill>
                <a:latin typeface="Calibri"/>
                <a:ea typeface="Calibri"/>
                <a:cs typeface="Times New Roman"/>
              </a:rPr>
              <a:t> </a:t>
            </a:r>
            <a:r>
              <a:rPr lang="ru-RU" sz="2800" dirty="0">
                <a:latin typeface="Times New Roman"/>
                <a:ea typeface="Calibri"/>
                <a:cs typeface="Times New Roman"/>
              </a:rPr>
              <a:t>на территории Северо-Кавказского региона Российской Федерации</a:t>
            </a:r>
            <a:r>
              <a:rPr lang="ru-RU" sz="2800" dirty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;</a:t>
            </a:r>
            <a:endParaRPr lang="ru-RU" sz="2800" dirty="0">
              <a:solidFill>
                <a:prstClr val="black"/>
              </a:solidFill>
              <a:latin typeface="Calibri"/>
              <a:ea typeface="Calibri"/>
              <a:cs typeface="Times New Roman"/>
            </a:endParaRPr>
          </a:p>
          <a:p>
            <a:pPr lvl="0">
              <a:buClr>
                <a:srgbClr val="B13F9A"/>
              </a:buClr>
            </a:pPr>
            <a:r>
              <a:rPr lang="ru-RU" sz="2800" dirty="0">
                <a:solidFill>
                  <a:prstClr val="black"/>
                </a:solidFill>
                <a:latin typeface="Times New Roman"/>
                <a:ea typeface="Calibri"/>
              </a:rPr>
              <a:t>- дети </a:t>
            </a:r>
            <a:r>
              <a:rPr lang="ru-RU" sz="2800" dirty="0">
                <a:latin typeface="Times New Roman"/>
                <a:ea typeface="Calibri"/>
              </a:rPr>
              <a:t>военнослужащих и сотрудников </a:t>
            </a:r>
            <a:r>
              <a:rPr lang="ru-RU" sz="2800" dirty="0">
                <a:solidFill>
                  <a:srgbClr val="C00000"/>
                </a:solidFill>
                <a:latin typeface="Times New Roman"/>
                <a:ea typeface="Calibri"/>
              </a:rPr>
              <a:t>органов внутренних дел</a:t>
            </a:r>
            <a:r>
              <a:rPr lang="ru-RU" sz="2800" dirty="0">
                <a:solidFill>
                  <a:prstClr val="black"/>
                </a:solidFill>
                <a:latin typeface="Times New Roman"/>
                <a:ea typeface="Calibri"/>
              </a:rPr>
              <a:t>, государственной </a:t>
            </a:r>
            <a:r>
              <a:rPr lang="ru-RU" sz="2800" dirty="0">
                <a:solidFill>
                  <a:srgbClr val="C00000"/>
                </a:solidFill>
                <a:latin typeface="Times New Roman"/>
                <a:ea typeface="Calibri"/>
              </a:rPr>
              <a:t>противопожарной службы</a:t>
            </a:r>
            <a:r>
              <a:rPr lang="ru-RU" sz="2800" dirty="0">
                <a:solidFill>
                  <a:prstClr val="black"/>
                </a:solidFill>
                <a:latin typeface="Times New Roman"/>
                <a:ea typeface="Calibri"/>
              </a:rPr>
              <a:t>, </a:t>
            </a:r>
            <a:r>
              <a:rPr lang="ru-RU" sz="2800" dirty="0">
                <a:solidFill>
                  <a:srgbClr val="C00000"/>
                </a:solidFill>
                <a:latin typeface="Times New Roman"/>
                <a:ea typeface="Calibri"/>
              </a:rPr>
              <a:t>уголовно-исполнительной системы</a:t>
            </a:r>
            <a:r>
              <a:rPr lang="ru-RU" sz="2800" dirty="0">
                <a:solidFill>
                  <a:prstClr val="black"/>
                </a:solidFill>
                <a:latin typeface="Times New Roman"/>
                <a:ea typeface="Calibri"/>
              </a:rPr>
              <a:t>, непосредственно участвовавших в борьбе с терроризмом </a:t>
            </a:r>
            <a:r>
              <a:rPr lang="ru-RU" sz="2800" dirty="0">
                <a:latin typeface="Times New Roman"/>
                <a:ea typeface="Calibri"/>
              </a:rPr>
              <a:t>на территории Республики Дагестан  </a:t>
            </a:r>
            <a:r>
              <a:rPr lang="ru-RU" sz="2800" dirty="0">
                <a:solidFill>
                  <a:prstClr val="black"/>
                </a:solidFill>
                <a:latin typeface="Times New Roman"/>
                <a:ea typeface="Calibri"/>
              </a:rPr>
              <a:t>и </a:t>
            </a:r>
            <a:r>
              <a:rPr lang="ru-RU" sz="2800" dirty="0">
                <a:solidFill>
                  <a:srgbClr val="FF0000"/>
                </a:solidFill>
                <a:latin typeface="Times New Roman"/>
                <a:ea typeface="Calibri"/>
              </a:rPr>
              <a:t>погибших (пропавших без вести), умерших, ставших инвалидами </a:t>
            </a:r>
            <a:r>
              <a:rPr lang="ru-RU" sz="2800" dirty="0">
                <a:solidFill>
                  <a:prstClr val="black"/>
                </a:solidFill>
                <a:latin typeface="Times New Roman"/>
                <a:ea typeface="Calibri"/>
              </a:rPr>
              <a:t>в связи с выполнением служебных </a:t>
            </a:r>
            <a:r>
              <a:rPr lang="ru-RU" sz="2800" dirty="0" smtClean="0">
                <a:solidFill>
                  <a:prstClr val="black"/>
                </a:solidFill>
                <a:latin typeface="Times New Roman"/>
                <a:ea typeface="Calibri"/>
              </a:rPr>
              <a:t>обязанностей;</a:t>
            </a:r>
            <a:endParaRPr lang="ru-RU" sz="2800" dirty="0">
              <a:solidFill>
                <a:prstClr val="black"/>
              </a:solidFill>
            </a:endParaRPr>
          </a:p>
          <a:p>
            <a:pPr marL="0" indent="0">
              <a:buNone/>
            </a:pP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809517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400" dirty="0">
                <a:solidFill>
                  <a:srgbClr val="FF0000"/>
                </a:solidFill>
                <a:latin typeface="Times New Roman"/>
                <a:ea typeface="Calibri"/>
              </a:rPr>
              <a:t>Право первоочередного устройства в </a:t>
            </a:r>
            <a:r>
              <a:rPr lang="ru-RU" sz="2400" dirty="0">
                <a:solidFill>
                  <a:srgbClr val="FF0000"/>
                </a:solidFill>
                <a:latin typeface="Times New Roman"/>
                <a:ea typeface="Times New Roman"/>
              </a:rPr>
              <a:t>Организацию</a:t>
            </a:r>
            <a:r>
              <a:rPr lang="ru-RU" sz="2400" dirty="0">
                <a:solidFill>
                  <a:srgbClr val="FF0000"/>
                </a:solidFill>
                <a:latin typeface="Times New Roman"/>
                <a:ea typeface="Calibri"/>
              </a:rPr>
              <a:t> </a:t>
            </a:r>
            <a:r>
              <a:rPr lang="ru-RU" sz="2400" dirty="0" smtClean="0">
                <a:solidFill>
                  <a:srgbClr val="FF0000"/>
                </a:solidFill>
                <a:latin typeface="Times New Roman"/>
                <a:ea typeface="Calibri"/>
              </a:rPr>
              <a:t>имеют:</a:t>
            </a: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lvl="0" algn="just">
              <a:lnSpc>
                <a:spcPct val="115000"/>
              </a:lnSpc>
              <a:buClr>
                <a:srgbClr val="B13F9A"/>
              </a:buClr>
              <a:tabLst>
                <a:tab pos="2992120" algn="l"/>
              </a:tabLst>
            </a:pPr>
            <a:r>
              <a:rPr lang="ru-RU" sz="2400" dirty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дети-инвалиды</a:t>
            </a:r>
            <a:r>
              <a:rPr lang="ru-RU" sz="2400" dirty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 и дети, один из </a:t>
            </a:r>
            <a:r>
              <a:rPr lang="ru-RU" sz="2400" dirty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родителей</a:t>
            </a:r>
            <a:r>
              <a:rPr lang="ru-RU" sz="2400" dirty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 которых является </a:t>
            </a:r>
            <a:r>
              <a:rPr lang="ru-RU" sz="2400" dirty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инвалидом</a:t>
            </a:r>
            <a:r>
              <a:rPr lang="ru-RU" sz="2400" dirty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;</a:t>
            </a:r>
            <a:endParaRPr lang="ru-RU" sz="2400" dirty="0">
              <a:solidFill>
                <a:prstClr val="black"/>
              </a:solidFill>
              <a:latin typeface="Calibri"/>
              <a:ea typeface="Calibri"/>
              <a:cs typeface="Times New Roman"/>
            </a:endParaRPr>
          </a:p>
          <a:p>
            <a:pPr lvl="0" algn="just">
              <a:lnSpc>
                <a:spcPct val="115000"/>
              </a:lnSpc>
              <a:buClr>
                <a:srgbClr val="B13F9A"/>
              </a:buClr>
              <a:tabLst>
                <a:tab pos="2992120" algn="l"/>
              </a:tabLst>
            </a:pPr>
            <a:r>
              <a:rPr lang="ru-RU" sz="2400" dirty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 дети из </a:t>
            </a:r>
            <a:r>
              <a:rPr lang="ru-RU" sz="2400" dirty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многодетных семей</a:t>
            </a:r>
            <a:r>
              <a:rPr lang="ru-RU" sz="2400" dirty="0" smtClean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;</a:t>
            </a:r>
          </a:p>
          <a:p>
            <a:pPr lvl="0" algn="just">
              <a:lnSpc>
                <a:spcPct val="115000"/>
              </a:lnSpc>
              <a:buClr>
                <a:srgbClr val="B13F9A"/>
              </a:buClr>
              <a:tabLst>
                <a:tab pos="2992120" algn="l"/>
              </a:tabLst>
            </a:pPr>
            <a:r>
              <a:rPr lang="ru-RU" sz="2400" dirty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д</a:t>
            </a:r>
            <a:r>
              <a:rPr lang="ru-RU" sz="2400" dirty="0" smtClean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ети </a:t>
            </a:r>
            <a:r>
              <a:rPr lang="ru-RU" sz="2400" dirty="0" smtClean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военнослужащих;</a:t>
            </a:r>
          </a:p>
          <a:p>
            <a:pPr lvl="0" algn="just">
              <a:lnSpc>
                <a:spcPct val="115000"/>
              </a:lnSpc>
              <a:buClr>
                <a:srgbClr val="B13F9A"/>
              </a:buClr>
              <a:tabLst>
                <a:tab pos="2992120" algn="l"/>
              </a:tabLst>
            </a:pPr>
            <a:r>
              <a:rPr lang="ru-RU" sz="2100" dirty="0">
                <a:solidFill>
                  <a:prstClr val="black"/>
                </a:solidFill>
                <a:latin typeface="Times New Roman"/>
                <a:ea typeface="Calibri"/>
              </a:rPr>
              <a:t>дети сотрудников, имеющих специальные звания и проходящих службу в учреждениях и </a:t>
            </a:r>
            <a:r>
              <a:rPr lang="ru-RU" sz="2100" dirty="0">
                <a:solidFill>
                  <a:srgbClr val="FF0000"/>
                </a:solidFill>
                <a:latin typeface="Times New Roman"/>
                <a:ea typeface="Calibri"/>
              </a:rPr>
              <a:t>органах уголовно-исполнительной системы</a:t>
            </a:r>
            <a:r>
              <a:rPr lang="ru-RU" sz="2100" dirty="0">
                <a:solidFill>
                  <a:prstClr val="black"/>
                </a:solidFill>
                <a:latin typeface="Times New Roman"/>
                <a:ea typeface="Calibri"/>
              </a:rPr>
              <a:t>; </a:t>
            </a:r>
          </a:p>
          <a:p>
            <a:pPr lvl="0" algn="just">
              <a:lnSpc>
                <a:spcPct val="115000"/>
              </a:lnSpc>
              <a:buClr>
                <a:srgbClr val="B13F9A"/>
              </a:buClr>
              <a:tabLst>
                <a:tab pos="2992120" algn="l"/>
              </a:tabLst>
            </a:pPr>
            <a:r>
              <a:rPr lang="ru-RU" sz="2100" dirty="0">
                <a:solidFill>
                  <a:prstClr val="black"/>
                </a:solidFill>
                <a:latin typeface="Times New Roman"/>
                <a:ea typeface="Calibri"/>
              </a:rPr>
              <a:t>д</a:t>
            </a:r>
            <a:r>
              <a:rPr lang="ru-RU" sz="2100" dirty="0" smtClean="0">
                <a:solidFill>
                  <a:prstClr val="black"/>
                </a:solidFill>
                <a:latin typeface="Times New Roman"/>
                <a:ea typeface="Calibri"/>
              </a:rPr>
              <a:t>ети сотрудников федеральной </a:t>
            </a:r>
            <a:r>
              <a:rPr lang="ru-RU" sz="2100" dirty="0">
                <a:solidFill>
                  <a:srgbClr val="FF0000"/>
                </a:solidFill>
                <a:latin typeface="Times New Roman"/>
                <a:ea typeface="Calibri"/>
              </a:rPr>
              <a:t>противопожарной службе</a:t>
            </a:r>
            <a:r>
              <a:rPr lang="ru-RU" sz="2100" dirty="0">
                <a:solidFill>
                  <a:prstClr val="black"/>
                </a:solidFill>
                <a:latin typeface="Times New Roman"/>
                <a:ea typeface="Calibri"/>
              </a:rPr>
              <a:t> Государственной противопожарной службы;</a:t>
            </a:r>
          </a:p>
          <a:p>
            <a:pPr lvl="0" algn="just">
              <a:lnSpc>
                <a:spcPct val="115000"/>
              </a:lnSpc>
              <a:buClr>
                <a:srgbClr val="B13F9A"/>
              </a:buClr>
              <a:tabLst>
                <a:tab pos="2992120" algn="l"/>
              </a:tabLst>
            </a:pPr>
            <a:r>
              <a:rPr lang="ru-RU" sz="2100" dirty="0">
                <a:solidFill>
                  <a:prstClr val="black"/>
                </a:solidFill>
                <a:latin typeface="Times New Roman"/>
                <a:ea typeface="Calibri"/>
              </a:rPr>
              <a:t>д</a:t>
            </a:r>
            <a:r>
              <a:rPr lang="ru-RU" sz="2100" dirty="0" smtClean="0">
                <a:solidFill>
                  <a:prstClr val="black"/>
                </a:solidFill>
                <a:latin typeface="Times New Roman"/>
                <a:ea typeface="Calibri"/>
              </a:rPr>
              <a:t>ети сотрудников органов </a:t>
            </a:r>
            <a:r>
              <a:rPr lang="ru-RU" sz="2100" dirty="0">
                <a:solidFill>
                  <a:prstClr val="black"/>
                </a:solidFill>
                <a:latin typeface="Times New Roman"/>
                <a:ea typeface="Calibri"/>
              </a:rPr>
              <a:t>по контролю за оборотом наркотических средств и психотропных веществ, </a:t>
            </a:r>
            <a:r>
              <a:rPr lang="ru-RU" sz="2100" dirty="0">
                <a:solidFill>
                  <a:srgbClr val="FF0000"/>
                </a:solidFill>
                <a:latin typeface="Times New Roman"/>
                <a:ea typeface="Calibri"/>
              </a:rPr>
              <a:t>таможенных </a:t>
            </a:r>
            <a:r>
              <a:rPr lang="ru-RU" sz="2100" dirty="0" smtClean="0">
                <a:solidFill>
                  <a:srgbClr val="FF0000"/>
                </a:solidFill>
                <a:latin typeface="Times New Roman"/>
                <a:ea typeface="Calibri"/>
              </a:rPr>
              <a:t>органов </a:t>
            </a:r>
            <a:r>
              <a:rPr lang="ru-RU" sz="2100" dirty="0">
                <a:solidFill>
                  <a:prstClr val="black"/>
                </a:solidFill>
                <a:latin typeface="Times New Roman"/>
                <a:ea typeface="Calibri"/>
              </a:rPr>
              <a:t>Российской Федерации, в том числе погибших (умерших) вследствие увечья или иного повреждения здоровья, полученных в связи с выполнением служебных обязанностей;</a:t>
            </a:r>
          </a:p>
          <a:p>
            <a:pPr lvl="0" algn="just">
              <a:lnSpc>
                <a:spcPct val="115000"/>
              </a:lnSpc>
              <a:buClr>
                <a:srgbClr val="B13F9A"/>
              </a:buClr>
              <a:tabLst>
                <a:tab pos="2992120" algn="l"/>
              </a:tabLst>
            </a:pPr>
            <a:endParaRPr lang="ru-RU" sz="2400" dirty="0">
              <a:solidFill>
                <a:srgbClr val="FF0000"/>
              </a:solidFill>
              <a:latin typeface="Times New Roman"/>
              <a:ea typeface="Calibri"/>
              <a:cs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59440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Сотрудник полиции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700808"/>
            <a:ext cx="7239000" cy="4754928"/>
          </a:xfrm>
        </p:spPr>
        <p:txBody>
          <a:bodyPr>
            <a:normAutofit fontScale="85000" lnSpcReduction="20000"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  <a:tabLst>
                <a:tab pos="2992120" algn="l"/>
              </a:tabLst>
            </a:pPr>
            <a:r>
              <a:rPr lang="ru-RU" sz="2800" dirty="0" smtClean="0">
                <a:latin typeface="Times New Roman"/>
                <a:ea typeface="Calibri"/>
              </a:rPr>
              <a:t>дети </a:t>
            </a:r>
            <a:r>
              <a:rPr lang="ru-RU" sz="2800" dirty="0">
                <a:latin typeface="Times New Roman"/>
                <a:ea typeface="Calibri"/>
              </a:rPr>
              <a:t>сотрудника полиции, в том числе дети сотрудника полиции, </a:t>
            </a:r>
            <a:r>
              <a:rPr lang="ru-RU" sz="2800" dirty="0">
                <a:solidFill>
                  <a:srgbClr val="FF0000"/>
                </a:solidFill>
                <a:latin typeface="Times New Roman"/>
                <a:ea typeface="Calibri"/>
              </a:rPr>
              <a:t>погибшего (умершего) </a:t>
            </a:r>
            <a:r>
              <a:rPr lang="ru-RU" sz="2800" dirty="0">
                <a:latin typeface="Times New Roman"/>
                <a:ea typeface="Calibri"/>
              </a:rPr>
              <a:t>вследствие</a:t>
            </a:r>
            <a:r>
              <a:rPr lang="ru-RU" sz="2800" dirty="0">
                <a:solidFill>
                  <a:srgbClr val="FF0000"/>
                </a:solidFill>
                <a:latin typeface="Times New Roman"/>
                <a:ea typeface="Calibri"/>
              </a:rPr>
              <a:t> увечья</a:t>
            </a:r>
            <a:r>
              <a:rPr lang="ru-RU" sz="2800" dirty="0">
                <a:latin typeface="Times New Roman"/>
                <a:ea typeface="Calibri"/>
              </a:rPr>
              <a:t> или иного повреждения здоровья, полученных в связи </a:t>
            </a:r>
            <a:r>
              <a:rPr lang="ru-RU" sz="2800" dirty="0">
                <a:solidFill>
                  <a:srgbClr val="FF0000"/>
                </a:solidFill>
                <a:latin typeface="Times New Roman"/>
                <a:ea typeface="Calibri"/>
              </a:rPr>
              <a:t>с выполнением служебных обязанностей</a:t>
            </a:r>
            <a:r>
              <a:rPr lang="ru-RU" sz="2800" dirty="0">
                <a:latin typeface="Times New Roman"/>
                <a:ea typeface="Calibri"/>
              </a:rPr>
              <a:t>; </a:t>
            </a:r>
            <a:endParaRPr lang="ru-RU" sz="2800" dirty="0" smtClean="0">
              <a:latin typeface="Times New Roman"/>
              <a:ea typeface="Calibri"/>
            </a:endParaRPr>
          </a:p>
          <a:p>
            <a:r>
              <a:rPr lang="ru-RU" sz="2800" dirty="0" smtClean="0">
                <a:latin typeface="Times New Roman"/>
                <a:ea typeface="Calibri"/>
              </a:rPr>
              <a:t>дети </a:t>
            </a:r>
            <a:r>
              <a:rPr lang="ru-RU" sz="2800" dirty="0">
                <a:latin typeface="Times New Roman"/>
                <a:ea typeface="Calibri"/>
              </a:rPr>
              <a:t>сотрудника полиции, </a:t>
            </a:r>
            <a:r>
              <a:rPr lang="ru-RU" sz="2800" dirty="0">
                <a:solidFill>
                  <a:srgbClr val="FF0000"/>
                </a:solidFill>
                <a:latin typeface="Times New Roman"/>
                <a:ea typeface="Calibri"/>
              </a:rPr>
              <a:t>умершего вследствие заболевания</a:t>
            </a:r>
            <a:r>
              <a:rPr lang="ru-RU" sz="2800" dirty="0">
                <a:latin typeface="Times New Roman"/>
                <a:ea typeface="Calibri"/>
              </a:rPr>
              <a:t>, полученного в </a:t>
            </a:r>
            <a:r>
              <a:rPr lang="ru-RU" sz="2800" dirty="0">
                <a:solidFill>
                  <a:srgbClr val="FF0000"/>
                </a:solidFill>
                <a:latin typeface="Times New Roman"/>
                <a:ea typeface="Calibri"/>
              </a:rPr>
              <a:t>период прохождения службы в полиции</a:t>
            </a:r>
            <a:r>
              <a:rPr lang="ru-RU" sz="2800" dirty="0">
                <a:latin typeface="Times New Roman"/>
                <a:ea typeface="Calibri"/>
              </a:rPr>
              <a:t>; </a:t>
            </a:r>
            <a:endParaRPr lang="ru-RU" sz="2800" dirty="0" smtClean="0">
              <a:latin typeface="Times New Roman"/>
              <a:ea typeface="Calibri"/>
            </a:endParaRPr>
          </a:p>
          <a:p>
            <a:r>
              <a:rPr lang="ru-RU" sz="2800" dirty="0" smtClean="0">
                <a:latin typeface="Times New Roman"/>
                <a:ea typeface="Calibri"/>
              </a:rPr>
              <a:t>дети </a:t>
            </a:r>
            <a:r>
              <a:rPr lang="ru-RU" sz="2800" dirty="0">
                <a:latin typeface="Times New Roman"/>
                <a:ea typeface="Calibri"/>
              </a:rPr>
              <a:t>гражданина Российской Федерации, уволенного со службы в полиции вследствие увечья или иного повреждения здоровья, полученных в связи с выполнением служебных обязанностей и </a:t>
            </a:r>
            <a:r>
              <a:rPr lang="ru-RU" sz="2800" dirty="0">
                <a:solidFill>
                  <a:srgbClr val="FF0000"/>
                </a:solidFill>
                <a:latin typeface="Times New Roman"/>
                <a:ea typeface="Calibri"/>
              </a:rPr>
              <a:t>исключивших возможность дальнейшего прохождения службы в полиции</a:t>
            </a:r>
            <a:r>
              <a:rPr lang="ru-RU" sz="2800" dirty="0">
                <a:latin typeface="Times New Roman"/>
                <a:ea typeface="Calibri"/>
              </a:rPr>
              <a:t>;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97700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Сотрудник полиции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  <a:tabLst>
                <a:tab pos="2992120" algn="l"/>
              </a:tabLst>
            </a:pPr>
            <a:r>
              <a:rPr lang="ru-RU" sz="2800" dirty="0">
                <a:latin typeface="Times New Roman"/>
                <a:ea typeface="Calibri"/>
                <a:cs typeface="Times New Roman"/>
              </a:rPr>
              <a:t>дети гражданина Российской Федерации, </a:t>
            </a:r>
            <a:r>
              <a:rPr lang="ru-RU" sz="2800" dirty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умершего в течение одного года </a:t>
            </a:r>
            <a:r>
              <a:rPr lang="ru-RU" sz="2800" dirty="0">
                <a:latin typeface="Times New Roman"/>
                <a:ea typeface="Calibri"/>
                <a:cs typeface="Times New Roman"/>
              </a:rPr>
              <a:t>после увольнения со службы</a:t>
            </a:r>
            <a:r>
              <a:rPr lang="ru-RU" sz="2800" dirty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 </a:t>
            </a:r>
            <a:r>
              <a:rPr lang="ru-RU" sz="2800" dirty="0">
                <a:latin typeface="Times New Roman"/>
                <a:ea typeface="Calibri"/>
                <a:cs typeface="Times New Roman"/>
              </a:rPr>
              <a:t>в полиции вследствие </a:t>
            </a:r>
            <a:r>
              <a:rPr lang="ru-RU" sz="2800" dirty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увечья</a:t>
            </a:r>
            <a:r>
              <a:rPr lang="ru-RU" sz="2800" dirty="0">
                <a:latin typeface="Times New Roman"/>
                <a:ea typeface="Calibri"/>
                <a:cs typeface="Times New Roman"/>
              </a:rPr>
              <a:t> или иного повреждения здоровья, полученных в связи с выполнением служебных обязанностей, либо вследствие </a:t>
            </a:r>
            <a:r>
              <a:rPr lang="ru-RU" sz="2800" dirty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заболевания</a:t>
            </a:r>
            <a:r>
              <a:rPr lang="ru-RU" sz="2800" dirty="0">
                <a:latin typeface="Times New Roman"/>
                <a:ea typeface="Calibri"/>
                <a:cs typeface="Times New Roman"/>
              </a:rPr>
              <a:t>, полученного в период прохождения службы в полиции, исключивших возможность дальнейшего прохождения службы в </a:t>
            </a:r>
            <a:r>
              <a:rPr lang="ru-RU" sz="2800" dirty="0" smtClean="0">
                <a:latin typeface="Times New Roman"/>
                <a:ea typeface="Calibri"/>
                <a:cs typeface="Times New Roman"/>
              </a:rPr>
              <a:t>полиции;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  <a:tabLst>
                <a:tab pos="2992120" algn="l"/>
              </a:tabLst>
            </a:pPr>
            <a:r>
              <a:rPr lang="ru-RU" sz="2800" dirty="0" smtClean="0">
                <a:latin typeface="Times New Roman"/>
                <a:ea typeface="Calibri"/>
                <a:cs typeface="Times New Roman"/>
              </a:rPr>
              <a:t>дети</a:t>
            </a:r>
            <a:r>
              <a:rPr lang="ru-RU" sz="2800" dirty="0">
                <a:latin typeface="Times New Roman"/>
                <a:ea typeface="Calibri"/>
                <a:cs typeface="Times New Roman"/>
              </a:rPr>
              <a:t>, находящиеся (находившиеся) </a:t>
            </a:r>
            <a:r>
              <a:rPr lang="ru-RU" sz="2800" dirty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на иждивении</a:t>
            </a:r>
            <a:r>
              <a:rPr lang="ru-RU" sz="2800" dirty="0">
                <a:latin typeface="Times New Roman"/>
                <a:ea typeface="Calibri"/>
                <a:cs typeface="Times New Roman"/>
              </a:rPr>
              <a:t> сотрудника полиции, гражданина Российской Федерации;</a:t>
            </a:r>
            <a:endParaRPr lang="ru-RU" sz="2000" dirty="0">
              <a:latin typeface="Calibri"/>
              <a:ea typeface="Calibri"/>
              <a:cs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44560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96752"/>
            <a:ext cx="7239000" cy="5258984"/>
          </a:xfrm>
        </p:spPr>
        <p:txBody>
          <a:bodyPr>
            <a:normAutofit/>
          </a:bodyPr>
          <a:lstStyle/>
          <a:p>
            <a:endParaRPr lang="ru-RU" sz="2800" dirty="0">
              <a:latin typeface="Times New Roman"/>
              <a:ea typeface="Times New Roman"/>
            </a:endParaRPr>
          </a:p>
          <a:p>
            <a:pPr lvl="0" algn="just">
              <a:lnSpc>
                <a:spcPct val="115000"/>
              </a:lnSpc>
              <a:buClr>
                <a:srgbClr val="B13F9A"/>
              </a:buClr>
              <a:tabLst>
                <a:tab pos="2992120" algn="l"/>
              </a:tabLst>
            </a:pPr>
            <a:r>
              <a:rPr lang="ru-RU" sz="2400" dirty="0" smtClean="0">
                <a:solidFill>
                  <a:prstClr val="black"/>
                </a:solidFill>
                <a:latin typeface="Times New Roman"/>
                <a:ea typeface="Times New Roman"/>
              </a:rPr>
              <a:t>дети </a:t>
            </a:r>
            <a:r>
              <a:rPr lang="ru-RU" sz="2400" dirty="0">
                <a:solidFill>
                  <a:prstClr val="black"/>
                </a:solidFill>
                <a:latin typeface="Times New Roman"/>
                <a:ea typeface="Times New Roman"/>
              </a:rPr>
              <a:t>сотрудников организации, создавшей </a:t>
            </a:r>
            <a:r>
              <a:rPr lang="ru-RU" sz="2400" dirty="0">
                <a:solidFill>
                  <a:srgbClr val="FF0000"/>
                </a:solidFill>
                <a:latin typeface="Times New Roman"/>
                <a:ea typeface="Times New Roman"/>
              </a:rPr>
              <a:t>за свой счет дополнительные дошкольные места </a:t>
            </a:r>
            <a:r>
              <a:rPr lang="ru-RU" sz="2400" dirty="0">
                <a:solidFill>
                  <a:prstClr val="black"/>
                </a:solidFill>
                <a:latin typeface="Times New Roman"/>
                <a:ea typeface="Times New Roman"/>
              </a:rPr>
              <a:t>на территории </a:t>
            </a:r>
            <a:r>
              <a:rPr lang="ru-RU" sz="2400" dirty="0">
                <a:solidFill>
                  <a:srgbClr val="000000"/>
                </a:solidFill>
                <a:latin typeface="Times New Roman"/>
                <a:ea typeface="Times New Roman"/>
              </a:rPr>
              <a:t>Алексеевского муниципального района Республики </a:t>
            </a:r>
            <a:r>
              <a:rPr lang="ru-RU" sz="2400" dirty="0" smtClean="0">
                <a:solidFill>
                  <a:srgbClr val="000000"/>
                </a:solidFill>
                <a:latin typeface="Times New Roman"/>
                <a:ea typeface="Times New Roman"/>
              </a:rPr>
              <a:t>Татарстан; </a:t>
            </a:r>
            <a:endParaRPr lang="ru-RU" sz="2400" dirty="0">
              <a:latin typeface="Times New Roman"/>
              <a:ea typeface="Times New Roman"/>
            </a:endParaRPr>
          </a:p>
          <a:p>
            <a:r>
              <a:rPr lang="ru-RU" sz="2400" dirty="0" smtClean="0">
                <a:latin typeface="Times New Roman"/>
                <a:ea typeface="Times New Roman"/>
              </a:rPr>
              <a:t>в случае </a:t>
            </a:r>
            <a:r>
              <a:rPr lang="ru-RU" sz="2400" dirty="0">
                <a:latin typeface="Times New Roman"/>
                <a:ea typeface="Times New Roman"/>
              </a:rPr>
              <a:t>направления в Организацию одного из </a:t>
            </a:r>
            <a:r>
              <a:rPr lang="ru-RU" sz="2400" dirty="0">
                <a:solidFill>
                  <a:srgbClr val="FF0000"/>
                </a:solidFill>
                <a:latin typeface="Times New Roman"/>
                <a:ea typeface="Times New Roman"/>
              </a:rPr>
              <a:t>детей – близнецов</a:t>
            </a:r>
            <a:r>
              <a:rPr lang="ru-RU" sz="2400" dirty="0">
                <a:latin typeface="Times New Roman"/>
                <a:ea typeface="Times New Roman"/>
              </a:rPr>
              <a:t>, второй (и последующий) из них направляются в данную Организацию во внеочередном </a:t>
            </a:r>
            <a:r>
              <a:rPr lang="ru-RU" sz="2400" dirty="0" smtClean="0">
                <a:latin typeface="Times New Roman"/>
                <a:ea typeface="Times New Roman"/>
              </a:rPr>
              <a:t>порядке.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75874635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400" dirty="0" smtClean="0">
                <a:solidFill>
                  <a:srgbClr val="C00000"/>
                </a:solidFill>
              </a:rPr>
              <a:t>Нарушения административного регламента </a:t>
            </a:r>
            <a:endParaRPr lang="ru-RU" sz="2400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комплектование детей в детские сады проводились  с 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нарушением порядка очередности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руководители дошкольных учреждений в детский сад 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зачисляли дети без протокола направлений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через автоматизированную информационную систему «Электронный детский сад» (далее - АИС);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допускалась 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передача персонального пароля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для работы в АИС руководителями дошкольных образовательных учреждений другим пользователям, не имеющим на то право;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зачисление 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детей сотрудников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проводились вне очереди без протоколов направлений</a:t>
            </a:r>
            <a:r>
              <a:rPr lang="ru-RU" dirty="0" smtClean="0"/>
              <a:t>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228640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своевременно </a:t>
            </a:r>
            <a:r>
              <a:rPr lang="ru-RU" dirty="0" smtClean="0">
                <a:solidFill>
                  <a:srgbClr val="FF0000"/>
                </a:solidFill>
              </a:rPr>
              <a:t>не заключались договора </a:t>
            </a:r>
            <a:r>
              <a:rPr lang="ru-RU" dirty="0" smtClean="0"/>
              <a:t>между родителями воспитанников и детским садом;</a:t>
            </a:r>
          </a:p>
          <a:p>
            <a:r>
              <a:rPr lang="ru-RU" dirty="0" smtClean="0"/>
              <a:t> выявлено </a:t>
            </a:r>
            <a:r>
              <a:rPr lang="ru-RU" dirty="0" smtClean="0">
                <a:solidFill>
                  <a:srgbClr val="FF0000"/>
                </a:solidFill>
              </a:rPr>
              <a:t>удержание мест в ДОУ </a:t>
            </a:r>
            <a:r>
              <a:rPr lang="ru-RU" dirty="0" smtClean="0"/>
              <a:t>за детьми ( вкладка на сайте «Вакантные места для приема»  указать перед основным комплектованием: сколько групп, количество мест в группе, сколько </a:t>
            </a:r>
            <a:r>
              <a:rPr lang="ru-RU" dirty="0">
                <a:solidFill>
                  <a:prstClr val="black"/>
                </a:solidFill>
              </a:rPr>
              <a:t>осталось </a:t>
            </a:r>
            <a:r>
              <a:rPr lang="ru-RU" dirty="0" smtClean="0"/>
              <a:t>свободных мест)</a:t>
            </a:r>
          </a:p>
          <a:p>
            <a:pPr marL="0" indent="0"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8075240" cy="1143000"/>
          </a:xfrm>
        </p:spPr>
        <p:txBody>
          <a:bodyPr>
            <a:noAutofit/>
          </a:bodyPr>
          <a:lstStyle/>
          <a:p>
            <a:r>
              <a:rPr lang="ru-RU" sz="2800" b="0" dirty="0" smtClean="0">
                <a:solidFill>
                  <a:srgbClr val="FF0000"/>
                </a:solidFill>
              </a:rPr>
              <a:t>Письмо МО и Н РТ от 18.03.2013 N 3323/13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Регламент работы пользователей в автоматизированной информационной системе «Электронный детский сад»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Пользователь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600" dirty="0" smtClean="0"/>
              <a:t>Должностное лицо, имеющее персонифицированный логин и пароль для доступа в Систему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dirty="0" smtClean="0">
                <a:solidFill>
                  <a:srgbClr val="FF0000"/>
                </a:solidFill>
              </a:rPr>
              <a:t>Пользователями Системы являются: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lvl="0"/>
            <a:r>
              <a:rPr lang="ru-RU" dirty="0" smtClean="0">
                <a:solidFill>
                  <a:srgbClr val="FF0000"/>
                </a:solidFill>
              </a:rPr>
              <a:t>сотрудники УО </a:t>
            </a:r>
            <a:r>
              <a:rPr lang="en-US" dirty="0" smtClean="0">
                <a:solidFill>
                  <a:srgbClr val="FF0000"/>
                </a:solidFill>
              </a:rPr>
              <a:t>MP </a:t>
            </a:r>
            <a:r>
              <a:rPr lang="ru-RU" dirty="0" smtClean="0">
                <a:solidFill>
                  <a:srgbClr val="FF0000"/>
                </a:solidFill>
              </a:rPr>
              <a:t>РТ</a:t>
            </a:r>
            <a:r>
              <a:rPr lang="ru-RU" dirty="0" smtClean="0"/>
              <a:t>;</a:t>
            </a:r>
          </a:p>
          <a:p>
            <a:pPr lvl="0"/>
            <a:r>
              <a:rPr lang="ru-RU" dirty="0" smtClean="0">
                <a:solidFill>
                  <a:srgbClr val="FF0000"/>
                </a:solidFill>
              </a:rPr>
              <a:t>сотрудники УО (отдел образования);</a:t>
            </a:r>
          </a:p>
          <a:p>
            <a:pPr lvl="0"/>
            <a:r>
              <a:rPr lang="ru-RU" dirty="0" smtClean="0">
                <a:solidFill>
                  <a:srgbClr val="FF0000"/>
                </a:solidFill>
              </a:rPr>
              <a:t>сотрудники ДОУ;</a:t>
            </a:r>
          </a:p>
          <a:p>
            <a:pPr lvl="0"/>
            <a:r>
              <a:rPr lang="ru-RU" dirty="0" smtClean="0"/>
              <a:t>сотрудники МОиН РТ;</a:t>
            </a:r>
          </a:p>
          <a:p>
            <a:pPr lvl="0"/>
            <a:r>
              <a:rPr lang="ru-RU" dirty="0" smtClean="0"/>
              <a:t>сотрудники МИС РТ;</a:t>
            </a:r>
          </a:p>
          <a:p>
            <a:pPr lvl="0"/>
            <a:r>
              <a:rPr lang="ru-RU" dirty="0" smtClean="0"/>
              <a:t>сотрудники ЦИТ РТ;</a:t>
            </a:r>
          </a:p>
          <a:p>
            <a:pPr lvl="0"/>
            <a:r>
              <a:rPr lang="ru-RU" dirty="0" smtClean="0"/>
              <a:t>сотрудники Исполнителя;</a:t>
            </a:r>
          </a:p>
          <a:p>
            <a:r>
              <a:rPr lang="ru-RU" dirty="0" smtClean="0"/>
              <a:t>сотрудники органов государственной и муниципальной власти Республики Татарстан и иных организаций, которым в силу служебных обязанностей необходим доступ в Систему.</a:t>
            </a:r>
          </a:p>
          <a:p>
            <a:pPr lvl="0"/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just"/>
            <a:r>
              <a:rPr lang="ru-RU" sz="3200" dirty="0" smtClean="0">
                <a:solidFill>
                  <a:srgbClr val="FF0000"/>
                </a:solidFill>
              </a:rPr>
              <a:t>В Системе предусмотрены следующие роли: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dirty="0" smtClean="0"/>
              <a:t>администратор Системы;</a:t>
            </a:r>
          </a:p>
          <a:p>
            <a:pPr lvl="0"/>
            <a:r>
              <a:rPr lang="ru-RU" dirty="0" smtClean="0"/>
              <a:t>администратор муниципального образования;</a:t>
            </a:r>
          </a:p>
          <a:p>
            <a:pPr lvl="0"/>
            <a:r>
              <a:rPr lang="ru-RU" dirty="0" smtClean="0">
                <a:solidFill>
                  <a:srgbClr val="FF0000"/>
                </a:solidFill>
              </a:rPr>
              <a:t>районный отдел образования</a:t>
            </a:r>
            <a:r>
              <a:rPr lang="ru-RU" dirty="0" smtClean="0"/>
              <a:t>;</a:t>
            </a:r>
          </a:p>
          <a:p>
            <a:pPr lvl="0"/>
            <a:r>
              <a:rPr lang="ru-RU" dirty="0" smtClean="0">
                <a:solidFill>
                  <a:srgbClr val="FF0000"/>
                </a:solidFill>
              </a:rPr>
              <a:t>заведующий ДОУ</a:t>
            </a:r>
            <a:r>
              <a:rPr lang="ru-RU" dirty="0" smtClean="0"/>
              <a:t>;</a:t>
            </a:r>
          </a:p>
          <a:p>
            <a:pPr lvl="0"/>
            <a:r>
              <a:rPr lang="ru-RU" dirty="0" smtClean="0"/>
              <a:t>министерство образования;</a:t>
            </a:r>
          </a:p>
          <a:p>
            <a:pPr lvl="0"/>
            <a:r>
              <a:rPr lang="ru-RU" dirty="0" smtClean="0"/>
              <a:t>сотрудник центра дистанционной поддержки.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solidFill>
                  <a:srgbClr val="C00000"/>
                </a:solidFill>
              </a:rPr>
              <a:t>Администратор системы 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r>
              <a:rPr lang="ru-RU" sz="3200" dirty="0" err="1" smtClean="0"/>
              <a:t>Фазлеева</a:t>
            </a:r>
            <a:r>
              <a:rPr lang="ru-RU" sz="3200" dirty="0" smtClean="0"/>
              <a:t> </a:t>
            </a:r>
            <a:r>
              <a:rPr lang="ru-RU" sz="3200" dirty="0" err="1" smtClean="0"/>
              <a:t>Фаниса</a:t>
            </a:r>
            <a:r>
              <a:rPr lang="ru-RU" sz="3200" dirty="0" smtClean="0"/>
              <a:t> </a:t>
            </a:r>
            <a:r>
              <a:rPr lang="ru-RU" sz="3200" dirty="0" err="1" smtClean="0"/>
              <a:t>Рафаэловна</a:t>
            </a:r>
            <a:r>
              <a:rPr lang="ru-RU" sz="3200" dirty="0" smtClean="0"/>
              <a:t>, старший методист дистанционного образования ГУ РЦИМК </a:t>
            </a:r>
          </a:p>
          <a:p>
            <a:r>
              <a:rPr lang="ru-RU" sz="1600" dirty="0" smtClean="0"/>
              <a:t>(ГОСУДАРСТВЕННОЕ УЧРЕЖДЕНИЕ "РЕСПУБЛИКАНСКИЙ ЦЕНТР ИНФОРМАЦИОННО-МЕТОДИЧЕСКОГО ОБЕСПЕЧЕНИЯ И КОНТРОЛЯ В ОБЛАСТИ ОБРАЗОВАНИЯ)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dirty="0" smtClean="0">
                <a:solidFill>
                  <a:srgbClr val="FF0000"/>
                </a:solidFill>
              </a:rPr>
              <a:t>Права для  ДОСТУПА ПОЛЬЗОВАТЕЛЯМ СИСТЕМЫ 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000" dirty="0" smtClean="0"/>
              <a:t>Заведующий ДОУ имеет возможность </a:t>
            </a:r>
            <a:r>
              <a:rPr lang="ru-RU" sz="2000" dirty="0" smtClean="0">
                <a:solidFill>
                  <a:srgbClr val="FF0000"/>
                </a:solidFill>
              </a:rPr>
              <a:t>зачислять и отчислять детей </a:t>
            </a:r>
            <a:r>
              <a:rPr lang="ru-RU" sz="2000" dirty="0" smtClean="0"/>
              <a:t>согласно Регламенту;</a:t>
            </a:r>
          </a:p>
          <a:p>
            <a:r>
              <a:rPr lang="ru-RU" sz="2000" dirty="0" smtClean="0"/>
              <a:t>Поддерживать </a:t>
            </a:r>
            <a:r>
              <a:rPr lang="ru-RU" sz="2000" dirty="0" smtClean="0">
                <a:solidFill>
                  <a:srgbClr val="FF0000"/>
                </a:solidFill>
              </a:rPr>
              <a:t>актуальную информацию </a:t>
            </a:r>
            <a:r>
              <a:rPr lang="ru-RU" sz="2000" dirty="0" smtClean="0"/>
              <a:t>о детском саде, группах и воспитанниках;</a:t>
            </a:r>
          </a:p>
          <a:p>
            <a:r>
              <a:rPr lang="ru-RU" sz="2000" dirty="0" smtClean="0">
                <a:solidFill>
                  <a:srgbClr val="FF0000"/>
                </a:solidFill>
              </a:rPr>
              <a:t>Зачислять детей</a:t>
            </a:r>
            <a:r>
              <a:rPr lang="ru-RU" sz="2000" dirty="0" smtClean="0"/>
              <a:t> только на основании опубликованных УО (отдел образования</a:t>
            </a:r>
            <a:r>
              <a:rPr lang="ru-RU" sz="2800" dirty="0" smtClean="0"/>
              <a:t>)</a:t>
            </a:r>
            <a:r>
              <a:rPr lang="ru-RU" sz="2800" dirty="0" smtClean="0">
                <a:solidFill>
                  <a:srgbClr val="FF0000"/>
                </a:solidFill>
              </a:rPr>
              <a:t>протоколов </a:t>
            </a:r>
            <a:r>
              <a:rPr lang="ru-RU" sz="2000" dirty="0" smtClean="0"/>
              <a:t>комплектования в течение 30 дней с момента направления  ребенка в детский сад;</a:t>
            </a:r>
          </a:p>
          <a:p>
            <a:pPr marL="274320" lvl="4" indent="-274320">
              <a:spcBef>
                <a:spcPts val="600"/>
              </a:spcBef>
              <a:buClr>
                <a:schemeClr val="tx2"/>
              </a:buClr>
              <a:buSzPct val="73000"/>
              <a:buFont typeface="Wingdings 2"/>
              <a:buChar char=""/>
            </a:pPr>
            <a:r>
              <a:rPr lang="ru-RU" sz="2000" dirty="0" smtClean="0">
                <a:solidFill>
                  <a:srgbClr val="FF0000"/>
                </a:solidFill>
              </a:rPr>
              <a:t>Отчислять детей в связи с выпуском в школу </a:t>
            </a:r>
            <a:r>
              <a:rPr lang="ru-RU" sz="2000" dirty="0" smtClean="0"/>
              <a:t>при помощи кнопки «Отчислить», указав причину отчисления.</a:t>
            </a:r>
          </a:p>
          <a:p>
            <a:pPr marL="274320" lvl="4" indent="-274320">
              <a:spcBef>
                <a:spcPts val="600"/>
              </a:spcBef>
              <a:buClr>
                <a:schemeClr val="tx2"/>
              </a:buClr>
              <a:buSzPct val="73000"/>
              <a:buFont typeface="Wingdings 2"/>
              <a:buChar char=""/>
            </a:pPr>
            <a:r>
              <a:rPr lang="ru-RU" sz="2000" dirty="0" smtClean="0"/>
              <a:t>По необходимым внесениям изменений в данные детей обращаться в отдел образования в </a:t>
            </a:r>
            <a:r>
              <a:rPr lang="ru-RU" sz="2000" dirty="0" smtClean="0">
                <a:solidFill>
                  <a:srgbClr val="FF0000"/>
                </a:solidFill>
              </a:rPr>
              <a:t>письменной форме</a:t>
            </a:r>
            <a:r>
              <a:rPr lang="ru-RU" sz="2000" dirty="0" smtClean="0"/>
              <a:t>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C00000"/>
                </a:solidFill>
              </a:rPr>
              <a:t>ОТВЕТСТВЕННОСТЬ</a:t>
            </a:r>
            <a:br>
              <a:rPr lang="ru-RU" dirty="0" smtClean="0">
                <a:solidFill>
                  <a:srgbClr val="C00000"/>
                </a:solidFill>
              </a:rPr>
            </a:b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74320" lvl="6" indent="-274320">
              <a:spcBef>
                <a:spcPts val="600"/>
              </a:spcBef>
              <a:buClr>
                <a:schemeClr val="tx2"/>
              </a:buClr>
              <a:buSzPct val="73000"/>
              <a:buFont typeface="Wingdings 2"/>
              <a:buChar char=""/>
            </a:pPr>
            <a:r>
              <a:rPr lang="ru-RU" sz="2000" dirty="0" smtClean="0"/>
              <a:t>Ответственность должностных лиц наступает с момента </a:t>
            </a:r>
            <a:r>
              <a:rPr lang="ru-RU" sz="2000" dirty="0" smtClean="0">
                <a:solidFill>
                  <a:srgbClr val="FF0000"/>
                </a:solidFill>
              </a:rPr>
              <a:t>получения персональных логина и пароля</a:t>
            </a:r>
            <a:r>
              <a:rPr lang="ru-RU" sz="2000" dirty="0" smtClean="0"/>
              <a:t> для доступа в Систему.</a:t>
            </a:r>
          </a:p>
          <a:p>
            <a:pPr marL="274320" lvl="6" indent="-274320">
              <a:spcBef>
                <a:spcPts val="600"/>
              </a:spcBef>
              <a:buClr>
                <a:schemeClr val="tx2"/>
              </a:buClr>
              <a:buSzPct val="73000"/>
              <a:buFont typeface="Wingdings 2"/>
              <a:buChar char=""/>
            </a:pPr>
            <a:r>
              <a:rPr lang="ru-RU" sz="2000" dirty="0" smtClean="0"/>
              <a:t>Каждый пользователь</a:t>
            </a:r>
            <a:r>
              <a:rPr lang="ru-RU" sz="2000" dirty="0" smtClean="0">
                <a:solidFill>
                  <a:srgbClr val="FF0000"/>
                </a:solidFill>
              </a:rPr>
              <a:t> несет персональную ответственность </a:t>
            </a:r>
            <a:r>
              <a:rPr lang="ru-RU" sz="2000" dirty="0" smtClean="0"/>
              <a:t>за действия в Системе под своей учетной записью и </a:t>
            </a:r>
            <a:r>
              <a:rPr lang="ru-RU" sz="2000" dirty="0" smtClean="0">
                <a:solidFill>
                  <a:srgbClr val="FF0000"/>
                </a:solidFill>
              </a:rPr>
              <a:t>отвечает за сохранность логина и пароля</a:t>
            </a:r>
            <a:r>
              <a:rPr lang="ru-RU" sz="2000" dirty="0" smtClean="0"/>
              <a:t> от Системы.</a:t>
            </a:r>
          </a:p>
          <a:p>
            <a:pPr marL="274320" lvl="6" indent="-274320">
              <a:spcBef>
                <a:spcPts val="600"/>
              </a:spcBef>
              <a:buClr>
                <a:schemeClr val="tx2"/>
              </a:buClr>
              <a:buSzPct val="73000"/>
              <a:buFont typeface="Wingdings 2"/>
              <a:buChar char=""/>
            </a:pPr>
            <a:r>
              <a:rPr lang="ru-RU" sz="2000" dirty="0" smtClean="0"/>
              <a:t>Все пользователи Системы </a:t>
            </a:r>
            <a:r>
              <a:rPr lang="ru-RU" sz="2000" dirty="0" smtClean="0">
                <a:solidFill>
                  <a:srgbClr val="FF0000"/>
                </a:solidFill>
              </a:rPr>
              <a:t>несут ответственность за неисполнение или ненадлежащее исполнение обязательств</a:t>
            </a:r>
            <a:r>
              <a:rPr lang="ru-RU" sz="2000" dirty="0" smtClean="0"/>
              <a:t> настоящего Положения в соответствии с Указом Президента Российской Федерации №601 от 07 мая 2012 года «Об основных направлениях совершенствования системы государственного управления» (п.2, </a:t>
            </a:r>
            <a:r>
              <a:rPr lang="ru-RU" sz="2000" dirty="0" err="1" smtClean="0"/>
              <a:t>пп</a:t>
            </a:r>
            <a:r>
              <a:rPr lang="ru-RU" sz="2000" dirty="0" smtClean="0"/>
              <a:t>. «к»).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1600" dirty="0" smtClean="0">
                <a:solidFill>
                  <a:srgbClr val="C00000"/>
                </a:solidFill>
              </a:rPr>
              <a:t>Постановление  Исполнительного комитета  Алексеевского  муниципального района  от 18.06.2015 г. № 305</a:t>
            </a:r>
            <a:r>
              <a:rPr lang="ru-RU" sz="1600" dirty="0" smtClean="0"/>
              <a:t/>
            </a:r>
            <a:br>
              <a:rPr lang="ru-RU" sz="1600" dirty="0" smtClean="0"/>
            </a:br>
            <a:endParaRPr lang="ru-RU" sz="1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1800" dirty="0" smtClean="0"/>
              <a:t>                  </a:t>
            </a:r>
            <a:r>
              <a:rPr lang="ru-RU" sz="1800" b="1" dirty="0" smtClean="0"/>
              <a:t>АДМИНИСТРАТИВНЫЙ РЕГЛАМЕНТ </a:t>
            </a:r>
          </a:p>
          <a:p>
            <a:pPr>
              <a:buNone/>
            </a:pPr>
            <a:endParaRPr lang="ru-RU" sz="1800" dirty="0" smtClean="0"/>
          </a:p>
          <a:p>
            <a:pPr>
              <a:buNone/>
            </a:pPr>
            <a:endParaRPr lang="ru-RU" sz="1800" dirty="0" smtClean="0"/>
          </a:p>
          <a:p>
            <a:pPr>
              <a:buNone/>
            </a:pPr>
            <a:r>
              <a:rPr lang="ru-RU" sz="1800" dirty="0" smtClean="0"/>
              <a:t>   </a:t>
            </a:r>
            <a:r>
              <a:rPr lang="ru-RU" sz="2800" dirty="0" smtClean="0"/>
              <a:t>«Постановка на учет и зачисление детей в образовательные организации, реализующие основную общеобразовательную программу дошкольного образования (детские сады)» в Алексеевском муниципальном районе Республики Татарстан</a:t>
            </a:r>
          </a:p>
          <a:p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262</TotalTime>
  <Words>851</Words>
  <Application>Microsoft Office PowerPoint</Application>
  <PresentationFormat>Экран (4:3)</PresentationFormat>
  <Paragraphs>75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Изящная</vt:lpstr>
      <vt:lpstr>Работа в Автоматизированной информационной системе «Электронный детский сад»</vt:lpstr>
      <vt:lpstr>Письмо МО и Н РТ от 18.03.2013 N 3323/13</vt:lpstr>
      <vt:lpstr>Пользователь</vt:lpstr>
      <vt:lpstr>Пользователями Системы являются:</vt:lpstr>
      <vt:lpstr>В Системе предусмотрены следующие роли:</vt:lpstr>
      <vt:lpstr>Администратор системы </vt:lpstr>
      <vt:lpstr>Права для  ДОСТУПА ПОЛЬЗОВАТЕЛЯМ СИСТЕМЫ </vt:lpstr>
      <vt:lpstr>ОТВЕТСТВЕННОСТЬ </vt:lpstr>
      <vt:lpstr>Постановление  Исполнительного комитета  Алексеевского  муниципального района  от 18.06.2015 г. № 305 </vt:lpstr>
      <vt:lpstr>Право внеочередного устройства в       образовательные организации имеют: </vt:lpstr>
      <vt:lpstr>Военнослужащие</vt:lpstr>
      <vt:lpstr>Право первоочередного устройства в Организацию имеют:</vt:lpstr>
      <vt:lpstr>Сотрудник полиции</vt:lpstr>
      <vt:lpstr>Сотрудник полиции</vt:lpstr>
      <vt:lpstr>Презентация PowerPoint</vt:lpstr>
      <vt:lpstr>Нарушения административного регламента 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Работа в АСИ «Электронный детский сад»</dc:title>
  <dc:creator>Admin</dc:creator>
  <cp:lastModifiedBy>1</cp:lastModifiedBy>
  <cp:revision>27</cp:revision>
  <dcterms:created xsi:type="dcterms:W3CDTF">2016-01-29T15:33:08Z</dcterms:created>
  <dcterms:modified xsi:type="dcterms:W3CDTF">2016-01-30T04:46:14Z</dcterms:modified>
</cp:coreProperties>
</file>